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7" r:id="rId66"/>
    <p:sldId id="321" r:id="rId67"/>
    <p:sldId id="322" r:id="rId68"/>
    <p:sldId id="323" r:id="rId69"/>
    <p:sldId id="328" r:id="rId70"/>
    <p:sldId id="324" r:id="rId71"/>
    <p:sldId id="325" r:id="rId72"/>
    <p:sldId id="326" r:id="rId73"/>
    <p:sldId id="330" r:id="rId74"/>
    <p:sldId id="329" r:id="rId75"/>
    <p:sldId id="332" r:id="rId76"/>
    <p:sldId id="331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1" r:id="rId87"/>
    <p:sldId id="343" r:id="rId88"/>
    <p:sldId id="344" r:id="rId89"/>
    <p:sldId id="345" r:id="rId90"/>
    <p:sldId id="348" r:id="rId91"/>
    <p:sldId id="349" r:id="rId92"/>
    <p:sldId id="346" r:id="rId93"/>
    <p:sldId id="350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9" r:id="rId142"/>
    <p:sldId id="400" r:id="rId143"/>
    <p:sldId id="397" r:id="rId144"/>
    <p:sldId id="398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24" r:id="rId159"/>
    <p:sldId id="414" r:id="rId160"/>
    <p:sldId id="420" r:id="rId161"/>
    <p:sldId id="415" r:id="rId162"/>
    <p:sldId id="416" r:id="rId163"/>
    <p:sldId id="417" r:id="rId164"/>
    <p:sldId id="418" r:id="rId165"/>
    <p:sldId id="419" r:id="rId166"/>
    <p:sldId id="421" r:id="rId167"/>
    <p:sldId id="422" r:id="rId168"/>
    <p:sldId id="423" r:id="rId169"/>
    <p:sldId id="301" r:id="rId1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FF"/>
    <a:srgbClr val="FF99FF"/>
    <a:srgbClr val="FF93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3825C-367B-40FE-9C6A-D774CB0B4AA3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710FA-397E-40FB-87C0-E19C7F47CFB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9426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4513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6047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831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0453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519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598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6546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5665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2965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9963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4016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7DF36-C005-461C-98B9-40A99C0BC7A6}" type="datetimeFigureOut">
              <a:rPr lang="en-IN" smtClean="0"/>
              <a:pPr/>
              <a:t>01-09-2020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6239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circuitdigest.com/tutorial/butterworth-filters-first-order-and-second-order-low-pass-butterworth-filters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pCu3HbAiW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kart.com/article/DC-Characteristics-of-op-amp_13376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2cqgg0PPRNg" TargetMode="Externa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hub.org/instrumentation-amplifier-basics-applications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est Linear Integrated Circuits Books: Learn Electronics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728682"/>
            <a:ext cx="9152709" cy="6134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5440" y="107921"/>
            <a:ext cx="6828664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15EC502 – Linear Integrated Circuits</a:t>
            </a:r>
            <a:endParaRPr lang="en-IN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678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Manufacturers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Fairchild				-	µA, µAF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National Semiconductor	-	LM, LH, LF, TBA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Motorola			-	MC, MFC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RCA				-	CA, CD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Texas Instruments		-	SN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Signetics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				- 	N/S, NE/SE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Burr/Brown			-	BB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5877272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Op-Amp Numbers will end up with 741 (Ex.: LM 741)</a:t>
            </a:r>
            <a:endParaRPr lang="en-IN" sz="28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45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08720"/>
            <a:ext cx="11194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84784"/>
            <a:ext cx="8962975" cy="26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41167"/>
            <a:ext cx="9174486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 rot="5400000">
            <a:off x="5139097" y="3059993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20208" y="908720"/>
            <a:ext cx="11194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152" y="332656"/>
            <a:ext cx="7955280" cy="659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0265"/>
            <a:ext cx="9144000" cy="418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908720"/>
            <a:ext cx="11194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08720"/>
            <a:ext cx="11194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43089"/>
            <a:ext cx="9144000" cy="305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39738"/>
            <a:ext cx="8565382" cy="57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96" y="652626"/>
            <a:ext cx="1051891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Integrator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3" y="1919288"/>
            <a:ext cx="63531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47339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Integrator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38" y="2438400"/>
            <a:ext cx="25241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653136"/>
            <a:ext cx="47244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52736"/>
            <a:ext cx="5965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Taking Laplace Transform for the above and substitute s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628800"/>
            <a:ext cx="2905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492896"/>
            <a:ext cx="35909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29" y="3202682"/>
            <a:ext cx="90582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789040"/>
            <a:ext cx="4943475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51920" y="51571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5651956"/>
            <a:ext cx="409022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|A| =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/f;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where,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1/2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Integrator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506" y="836712"/>
            <a:ext cx="7981950" cy="576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Integrator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24744"/>
            <a:ext cx="835004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the above frequency response, </a:t>
            </a:r>
          </a:p>
          <a:p>
            <a:pPr marL="749300" indent="-284163"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 = 0, then A is infinite (C does not conduct DC - open loop)</a:t>
            </a:r>
          </a:p>
          <a:p>
            <a:pPr marL="749300" indent="-284163"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 &lt; f  &lt;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the gain A is decreasing at 20dB/decade.</a:t>
            </a:r>
          </a:p>
          <a:p>
            <a:pPr marL="749300" indent="-284163"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  &gt;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the gain A is decreasing at 20dB/decade below Zero.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3861048"/>
            <a:ext cx="7992888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9300" indent="-284163"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Issue to be Solved is, </a:t>
            </a:r>
          </a:p>
          <a:p>
            <a:pPr marL="749300" indent="-284163" algn="just">
              <a:buFont typeface="Wingdings" pitchFamily="2" charset="2"/>
              <a:buChar char="ü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 = 0, then A is infinite (C does not conduct DC - open loop)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Manufactured for….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		-	Military Purpose (Temp. -55°C - 125°C)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741C	-	Commercial (Temp. 0°C - 75°C)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741A	-	Improved version of 741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741E	-	Improved version of 741C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	-	Military with High Slew-Rate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741SC	-	Commercial with High Slew-Rate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1789" y="335902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Electrical Properties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6804248" y="3141406"/>
            <a:ext cx="397541" cy="91440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45589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38" y="1176338"/>
            <a:ext cx="64103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5" y="6021288"/>
            <a:ext cx="885698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order to avoid the saturation of Integration at low frequencies, an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connected in parallel with 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016" y="1052736"/>
            <a:ext cx="885698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5138" indent="-465138" algn="just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combination dissipates power, that’s why it is called as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Integrator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65138" indent="-465138" algn="just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gain at the Low frequency is limited to (-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10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Thus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DC stabilization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achieved.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145630"/>
            <a:ext cx="11521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5138" indent="-465138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060" y="2627620"/>
            <a:ext cx="5388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above circuit is similar to Non-Inverting Amplifier,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/Z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------ (1)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7636" y="3491716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diagram,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Parallel Combination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Z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Series Combination of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alone.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3620" y="4643844"/>
            <a:ext cx="5647700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||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/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+(1/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		------ (2)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/ (1+sR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------ (3)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88747" y="5579948"/>
            <a:ext cx="203132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 (4)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484784"/>
            <a:ext cx="348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(3) and (4) in eqn. (1), we get,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899428"/>
            <a:ext cx="11521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5138" indent="-465138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1640" y="1988840"/>
            <a:ext cx="612814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(s) 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(s) = - ((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/ (1+sR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	------ (5)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1520" y="2996952"/>
            <a:ext cx="426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s = 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in eqn. (5), we get,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573016"/>
            <a:ext cx="7115175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51520" y="5085184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 / 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above eqn. becomes,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040" y="5805264"/>
            <a:ext cx="612814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|A| = - ((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n-US" sz="2400" b="1" dirty="0" smtClean="0">
                <a:latin typeface="Univers 57 Condensed"/>
                <a:cs typeface="Times New Roman" pitchFamily="18" charset="0"/>
              </a:rPr>
              <a:t>√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(1+(f/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	------ (6)</a:t>
            </a:r>
            <a:endParaRPr lang="en-US" sz="2400" b="1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99428"/>
            <a:ext cx="115212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5138" indent="-465138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138" y="1340768"/>
            <a:ext cx="612814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|A| = - ((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n-US" sz="2400" b="1" dirty="0" smtClean="0">
                <a:latin typeface="Univers 57 Condensed"/>
                <a:cs typeface="Times New Roman" pitchFamily="18" charset="0"/>
              </a:rPr>
              <a:t>√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(1+(f/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	------ (6)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99592" y="2348880"/>
            <a:ext cx="6552728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1. When f=0 ,the gain |A|=|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|	—–dc gain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2. When 0&lt;f&lt;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,the gain |A|≅|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|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3. When f&gt;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,the gain |A|≪|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|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4. When f=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, the gain |A|=|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(1/√2) |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Hence, |A|=|0.707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|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96" y="1916832"/>
            <a:ext cx="4616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Consider the following cases: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231" y="2592288"/>
            <a:ext cx="7073631" cy="3933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96" y="871552"/>
            <a:ext cx="655272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When f=0 ,the gain |A|=|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	—–dc gain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 When 0&lt;f&lt;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,the gain |A|≅|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 When f&gt;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,the gain |A|≪|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|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When f=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, the gain |A|=|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(1/√2) |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Hence, |A|=|0.707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|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700808"/>
            <a:ext cx="8640960" cy="25545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Thus we can have following observations from frequency response of practical integrator: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Bandwidth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practical integrator is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which is higher than BW of an ideal integrator.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DC gain (at f=0) is |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| which is typically ≥10.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better integration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≥ 10f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(99% Accuracy).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proper integration Time period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of input signal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sz="20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908720"/>
            <a:ext cx="11194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84784"/>
            <a:ext cx="91440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08720"/>
            <a:ext cx="1095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144000" cy="309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45288"/>
            <a:ext cx="9144000" cy="204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908720"/>
            <a:ext cx="1095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55758"/>
            <a:ext cx="8900539" cy="5461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908720"/>
            <a:ext cx="1095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490288"/>
            <a:ext cx="8820472" cy="445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 </a:t>
            </a:r>
            <a:endParaRPr lang="en-US" sz="24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Ideal Operational Amplifier or Ideal Op Amp | Electrical4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8" y="1484784"/>
            <a:ext cx="5486400" cy="3086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463480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836712"/>
            <a:ext cx="1095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30" y="1268760"/>
            <a:ext cx="8901358" cy="45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84912"/>
            <a:ext cx="8996685" cy="11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Integrator (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724634"/>
            <a:ext cx="109517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 r="13800"/>
          <a:stretch>
            <a:fillRect/>
          </a:stretch>
        </p:blipFill>
        <p:spPr bwMode="auto">
          <a:xfrm>
            <a:off x="107504" y="1268760"/>
            <a:ext cx="4320480" cy="24482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933056"/>
            <a:ext cx="4284240" cy="28780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564904"/>
            <a:ext cx="4382269" cy="31692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492896"/>
            <a:ext cx="7362750" cy="10801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altLang="ko-KR" sz="8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552" y="1196752"/>
            <a:ext cx="8136904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65138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Filters are circuits that are capable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passing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signals within a band of frequencies while rejecting or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blocking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signals of frequencies outside this band. This property of filters is also called “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frequency selectivity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Filter can be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Passive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filter.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2852936"/>
            <a:ext cx="7776864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Passive filters: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The circuits built using RC, RL, or RLC circuits.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Active filters :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The circuits that employ one or more op-amps in the design an addition to resistors and capacitors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484784"/>
            <a:ext cx="8280920" cy="38472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4813" indent="-404813" algn="just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There are two broad categories of filters:</a:t>
            </a:r>
          </a:p>
          <a:p>
            <a:pPr marL="854075" lvl="1" indent="-396875" algn="just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analog filter 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processes continuous-time signals</a:t>
            </a:r>
          </a:p>
          <a:p>
            <a:pPr marL="854075" lvl="1" indent="-396875" algn="just"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digital filter 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processes discrete-time signals.</a:t>
            </a:r>
          </a:p>
          <a:p>
            <a:pPr marL="854075" lvl="1" indent="-396875" algn="just">
              <a:buFont typeface="Wingdings" pitchFamily="2" charset="2"/>
              <a:buChar char="Ø"/>
            </a:pPr>
            <a:endParaRPr lang="en-US" sz="24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54075" lvl="1" indent="-396875" algn="just"/>
            <a:endParaRPr lang="en-US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04813" indent="-404813" algn="just">
              <a:buFont typeface="Wingdings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analog or digital filters can be subdivided into four categories:</a:t>
            </a:r>
          </a:p>
          <a:p>
            <a:pPr marL="914400" indent="-465138" algn="just"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 pass Filters</a:t>
            </a:r>
          </a:p>
          <a:p>
            <a:pPr marL="914400" indent="-465138" algn="just"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 pass Filters</a:t>
            </a:r>
          </a:p>
          <a:p>
            <a:pPr marL="914400" indent="-465138" algn="just"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Band stop Filters</a:t>
            </a:r>
          </a:p>
          <a:p>
            <a:pPr marL="914400" indent="-465138" algn="just"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Band pass Filters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6" y="1057647"/>
            <a:ext cx="9087212" cy="5539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96752"/>
            <a:ext cx="8568952" cy="4585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Passive Filters Disadvantages: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Made up of passive components - resistors, capacitors and inductors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amplifying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éléments (transistors, op-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amps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signal gain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1st order - design is simple (just use standard equations to find resonant frequency of the circuit)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2nd order - complex equations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Require no power supplies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Buffer amplifiers might be required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Desirable to use inductors with high quality factors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Inductor</a:t>
            </a:r>
            <a:endParaRPr lang="en-US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indent="-449263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Physical size, and large inductance values are required.</a:t>
            </a:r>
          </a:p>
          <a:p>
            <a:pPr marL="914400" indent="-449263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Often prohibitively expensive.</a:t>
            </a:r>
          </a:p>
          <a:p>
            <a:pPr marL="914400" indent="-449263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Difficult to implement at frequencies below 1 kHz.</a:t>
            </a:r>
          </a:p>
          <a:p>
            <a:pPr marL="914400" indent="-449263" algn="just">
              <a:buFont typeface="Wingdings" pitchFamily="2" charset="2"/>
              <a:buChar char="Ø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96752"/>
            <a:ext cx="8568952" cy="4585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 Advantages: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 inductors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Made up of op-amps, resistors and capacitors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arbitrary gain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High input impedance prevents excessive loading of the driving source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Low output impedance prevents the filter from being affected by the load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Easy to adjust over a wide frequency range without altering the desired response.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Reduced size and weight</a:t>
            </a:r>
          </a:p>
          <a:p>
            <a:pPr marL="974725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Increased reliability and improved performance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292484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First Order Low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700808"/>
            <a:ext cx="6408701" cy="388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732991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4" name="Picture 2" descr="image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077072"/>
            <a:ext cx="7366413" cy="23762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635896" y="188640"/>
            <a:ext cx="1664558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V = IR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9872" y="3441194"/>
            <a:ext cx="1807226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I = V/R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0036638"/>
              </p:ext>
            </p:extLst>
          </p:nvPr>
        </p:nvGraphicFramePr>
        <p:xfrm>
          <a:off x="395536" y="1916832"/>
          <a:ext cx="8229600" cy="34747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</a:rPr>
                        <a:t>Characteristic</a:t>
                      </a:r>
                      <a:endParaRPr lang="en-IN" sz="3200" b="1" dirty="0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</a:rPr>
                        <a:t>Value</a:t>
                      </a:r>
                      <a:endParaRPr lang="en-IN" sz="3200" b="1" dirty="0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Open Loop Gain (A)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Input Resistance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Output Resistance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0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Bandwith of Operation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Offset Voltage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 dirty="0"/>
                        <a:t>0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</a:t>
            </a:r>
          </a:p>
        </p:txBody>
      </p:sp>
    </p:spTree>
    <p:extLst>
      <p:ext uri="{BB962C8B-B14F-4D97-AF65-F5344CB8AC3E}">
        <p14:creationId xmlns="" xmlns:p14="http://schemas.microsoft.com/office/powerpoint/2010/main" val="42564215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1668864"/>
            <a:ext cx="8244408" cy="3416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65138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 ‘Vin’ as an input voltage signal which is analog in nature.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 ‘Vo’ is the output voltage of the operational amplifier.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Resistors ‘R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’ and ‘R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’ are the negative feedback resistors of the operational amplifier.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is a single R-C network (marked in the red square) present in the circuit hence the filter is a first-order low pass filter  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‘R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’ is the load resistance connected at the op-amp output.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1052736"/>
            <a:ext cx="22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circuit we have: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3490" y="1484784"/>
            <a:ext cx="466666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------ (1)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276872"/>
            <a:ext cx="300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Apply Nodal eqn. at Node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2780928"/>
            <a:ext cx="475252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 + C(dV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/R) + C(dV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 =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/R)		---- 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3933056"/>
            <a:ext cx="370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Taking Laplace Transform 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eqn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(2),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4040" y="4510861"/>
            <a:ext cx="451277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(s)/R) + sCV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(s) 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(s)/R	---- (3)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920" y="51479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Simplifying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eqn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(3),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5589240"/>
            <a:ext cx="358944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(s)/(1+sCR)	---- (4)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60" y="6237312"/>
            <a:ext cx="472437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(s)/V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(s) = 1/(1+sCR)	---- (5)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eqn. (1), the Closed Loop Gain (A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is,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3490" y="1331476"/>
            <a:ext cx="58528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(s)/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(s) = (1 + 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))	------ (6)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2267580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diagram, the overall Transfer function is,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5890" y="2740858"/>
            <a:ext cx="659667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(s)/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  = 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(s)/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(s)) . 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(s)/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(s))	------ (7)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928" y="3563724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Using eqn. (5) and (6) in (7) gives,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4149080"/>
            <a:ext cx="475001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(1 + (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)) /(1+sCR) 	------ (8)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7864" y="4653136"/>
            <a:ext cx="4283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0064" y="5220489"/>
            <a:ext cx="527580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/(1+sCR) 	------ (9)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4048" y="5949280"/>
            <a:ext cx="409766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Where,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Gain of Non-Inverting Amp.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140" y="6547627"/>
            <a:ext cx="8423332" cy="30777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Ref.: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https://circuitdigest.com/tutorial/butterworth-filters-first-order-and-second-order-low-pass-butterworth-filters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980728"/>
            <a:ext cx="382668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/(1+sCR) 	------ (9)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2880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= 1/RC in eqn. (9), then,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5968" y="2164794"/>
            <a:ext cx="4801314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(s)/ 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(s)  =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/(1+s/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	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+s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	------ (10)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920" y="320368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Put s = 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eqn. (9), then,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5968" y="3676962"/>
            <a:ext cx="394075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H(j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/(1+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CR) 	------ (11)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320" y="4211796"/>
            <a:ext cx="647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RC (Cut-off frequency of the Filter) in eqn. (11) then,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3289" y="4725144"/>
            <a:ext cx="50834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=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/(1+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j(f/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)) 	------ (12)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5689" y="5517232"/>
            <a:ext cx="50834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400" b="1" dirty="0" smtClean="0">
                <a:latin typeface="Univers 57 Condensed"/>
                <a:cs typeface="Times New Roman" pitchFamily="18" charset="0"/>
              </a:rPr>
              <a:t>√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(f/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	------ (13)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836712"/>
            <a:ext cx="508344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400" b="1" dirty="0" smtClean="0">
                <a:latin typeface="Univers 57 Condensed"/>
                <a:cs typeface="Times New Roman" pitchFamily="18" charset="0"/>
              </a:rPr>
              <a:t>√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(f/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	------ (13)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58" y="1412776"/>
            <a:ext cx="9135542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Case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: 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 &lt;&lt;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(input frequency is very less than the cutoff frequency), 		==&gt;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Case ii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: 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 =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(input frequency is equal to the cutoff frequency),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 ==&gt;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0.707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Case iii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 &gt;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(input frequency is higher than the cutoff frequency),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==&gt;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&lt;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20 dB/decade)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4" name="AutoShape 2" descr="First Order Low Pass Butterworth Filter Grap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5" y="3789041"/>
            <a:ext cx="5812425" cy="306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1556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Low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5954" name="AutoShape 2" descr="https://www.circuitstoday.com/wp-content/uploads/2009/10/Third-Order-Low-Pass-Butterworth-Filter-Circui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2" cstate="print"/>
          <a:srcRect l="49041" t="11055" b="8764"/>
          <a:stretch>
            <a:fillRect/>
          </a:stretch>
        </p:blipFill>
        <p:spPr bwMode="auto">
          <a:xfrm>
            <a:off x="1259632" y="1700808"/>
            <a:ext cx="677546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3490" y="1907540"/>
            <a:ext cx="5852884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------ (1)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)) 		------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2996952"/>
            <a:ext cx="336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Apply Nodal eqn. at Node A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),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501008"/>
            <a:ext cx="65527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(2/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R+sC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))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/R+V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/R+V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sC	---- (3)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836712"/>
            <a:ext cx="31556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Low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484784"/>
            <a:ext cx="310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a Non-Inverting Amplifier,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912" y="4355812"/>
            <a:ext cx="350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Apply Nodal eqn. at Node B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),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4040" y="4983559"/>
            <a:ext cx="65527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((1/R)+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		---- (4)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1556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Low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6288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eqn. (2),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3490" y="2031231"/>
            <a:ext cx="4006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		------ (2)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		------ (5)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928" y="31316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Eqn. (5) in eqn. (4)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4040" y="3789040"/>
            <a:ext cx="65527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(1+sCR)		---- (6)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328" y="442782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Eqn. (6) in eqn. (3)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6440" y="5055567"/>
            <a:ext cx="65527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 (1+sCR(3-A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)+(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	---- (7)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1556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Low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628800"/>
            <a:ext cx="540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Transfer function of  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order LPF in terms of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2276872"/>
            <a:ext cx="655272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 (s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αω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	---- (8)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3880" y="284364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3388930"/>
            <a:ext cx="655272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 ((s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+(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s/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) +1)	---- (9)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4139788"/>
            <a:ext cx="41838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Gain of Closed loop Amplifier</a:t>
            </a:r>
          </a:p>
          <a:p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Upper Cutoff frequency in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rad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/sec.</a:t>
            </a:r>
          </a:p>
          <a:p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α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= Damping Co-efficient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8328" y="5157192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Comparing . Eqn. (7) and eqn. (9)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12232" y="5787261"/>
            <a:ext cx="4801314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= 1/RC; 	or	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= 1/2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RC 	</a:t>
            </a:r>
          </a:p>
          <a:p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= 3-A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AutoShape 2" descr="Butterworth Respon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6516925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1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Equivalent Circuit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/>
          </a:p>
        </p:txBody>
      </p:sp>
      <p:pic>
        <p:nvPicPr>
          <p:cNvPr id="2050" name="Picture 2" descr="Draw and explain equivalent circuit of an ideal OP-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019925" cy="5076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739298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73386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908720"/>
            <a:ext cx="777686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Higher order Butterworth filters are obtained by cascading first and second order Butterworth filters.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4" name="Picture 2" descr="https://www.electronicshub.org/wp-content/uploads/2015/01/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916833"/>
            <a:ext cx="9154884" cy="4320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https://www.electronicshub.org/wp-content/uploads/2015/01/Normalized-Denominator-Polynomials-in-Factored-For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1" y="1844824"/>
            <a:ext cx="7980923" cy="3816424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908720"/>
            <a:ext cx="777686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Higher order Butterworth filters are obtained by cascading first and second order Butterworth filters.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120436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988840"/>
            <a:ext cx="8820472" cy="7489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Design a 2nd order Butterworth LPF having 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fh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= 1kHz. Discuss the frequency response.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11801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3608" y="1988840"/>
            <a:ext cx="14109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RC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6008" y="2483604"/>
            <a:ext cx="38835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C=0.1 µF, then the R is 1.6k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8408" y="3131676"/>
            <a:ext cx="51812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Table, for n=2 (2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Order),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1.414,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 the Pass band gain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3-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1.586.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3728" y="4149080"/>
            <a:ext cx="483177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 = 1.586 and assume,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=10k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5.86k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91680" y="5579948"/>
            <a:ext cx="677198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Hence the Transfer function is, H(s) = 1.586 / (s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+1.414s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120436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988840"/>
            <a:ext cx="8820472" cy="7489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Design a 4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order Butterworth LPF having 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fh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= 1kHz. Discuss the frequency response.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11801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3608" y="1628800"/>
            <a:ext cx="14109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RC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6008" y="2123564"/>
            <a:ext cx="38835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C=0.1 µF, then the R is 1.6k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8408" y="2636912"/>
            <a:ext cx="576209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Table, for n= 4 (4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Order),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0.765,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1.848,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 the Pass band gain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3-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2.235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3-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1.152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59632" y="4077072"/>
            <a:ext cx="737734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 = 2.235 and assume,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=10k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hence,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f22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12.35k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 = 1.152 and assume,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=100k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hence,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15.2k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093" y="5157192"/>
            <a:ext cx="7470315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Hence the Transfer function is,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	 H(s) = [2.235 / (s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0.765 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+1)]. [1.152 / (s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1.848 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+1)]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20696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High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 b="9642"/>
          <a:stretch>
            <a:fillRect/>
          </a:stretch>
        </p:blipFill>
        <p:spPr bwMode="auto">
          <a:xfrm>
            <a:off x="1115616" y="1484784"/>
            <a:ext cx="689653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43608" y="5003884"/>
            <a:ext cx="33329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Consider R=R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C=C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1683" y="5780809"/>
            <a:ext cx="9165684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Apply the same procedure as discussed for the 2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Order LPF, and obtain H(s)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20696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Order High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221088"/>
            <a:ext cx="763284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 [1+ ((3-A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)+(1/(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sCR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)]	---- 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1876762"/>
            <a:ext cx="655272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 (s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αω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	---- 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028890"/>
            <a:ext cx="655272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H(s) =  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 ((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/s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+(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/s) +1)	---- 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7744" y="2492896"/>
            <a:ext cx="42832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328" y="5157192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Comparing . Eqn. (2) and eqn. (3)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12232" y="5787261"/>
            <a:ext cx="4801314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= 1/RC; 	or	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= 1/2</a:t>
            </a:r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RC 	</a:t>
            </a:r>
          </a:p>
          <a:p>
            <a:r>
              <a:rPr lang="el-GR" sz="2000" b="1" dirty="0" smtClean="0">
                <a:latin typeface="Times New Roman" pitchFamily="18" charset="0"/>
                <a:cs typeface="Times New Roman" pitchFamily="18" charset="0"/>
              </a:rPr>
              <a:t>α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= 3-A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000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23487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24744"/>
            <a:ext cx="120436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Problem: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988840"/>
            <a:ext cx="8820472" cy="7489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Design a 2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order Butterworth HPF having 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fl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= 1kHz. Discuss the frequency response.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Open Loop</a:t>
            </a:r>
            <a:endParaRPr lang="en-IN" sz="2800" dirty="0"/>
          </a:p>
        </p:txBody>
      </p:sp>
      <p:pic>
        <p:nvPicPr>
          <p:cNvPr id="4098" name="Picture 2" descr="Open Loop Configuration of Op amp | EEEGUIDE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128"/>
          <a:stretch/>
        </p:blipFill>
        <p:spPr bwMode="auto">
          <a:xfrm>
            <a:off x="1043608" y="1988840"/>
            <a:ext cx="7555726" cy="38164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331711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744"/>
            <a:ext cx="11801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608" y="1628800"/>
            <a:ext cx="14109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RC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6008" y="2123564"/>
            <a:ext cx="38835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C=0.1 µF, then the R is 1.6k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48408" y="3131676"/>
            <a:ext cx="51812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Table, for n=2 (2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Order),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1.414,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 the Pass band gain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3-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1.586.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23728" y="4149080"/>
            <a:ext cx="483177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)) = 1.586 and assume,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=10k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hence,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5.86k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91680" y="5579948"/>
            <a:ext cx="6771982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Hence the Transfer function is, H(s) = 1.586 / (s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+1.414s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+1)</a:t>
            </a:r>
            <a:endParaRPr lang="en-US" sz="2000" b="1" dirty="0"/>
          </a:p>
        </p:txBody>
      </p:sp>
    </p:spTree>
    <p:extLst>
      <p:ext uri="{BB962C8B-B14F-4D97-AF65-F5344CB8AC3E}">
        <p14:creationId xmlns="" xmlns:p14="http://schemas.microsoft.com/office/powerpoint/2010/main" val="309249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239264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3608" y="1628800"/>
            <a:ext cx="7053534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First order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BPF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Cascade of First order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HPF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LPF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131"/>
          <a:stretch/>
        </p:blipFill>
        <p:spPr bwMode="auto">
          <a:xfrm>
            <a:off x="1196321" y="2420889"/>
            <a:ext cx="6900821" cy="381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487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239264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3608" y="1628800"/>
            <a:ext cx="66556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HPF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61575" y="2009526"/>
            <a:ext cx="545534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/ [1+j(f/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(f/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n-US" dirty="0" smtClean="0">
                <a:latin typeface="Bodoni MT Poster Compressed"/>
                <a:cs typeface="Times New Roman" pitchFamily="18" charset="0"/>
              </a:rPr>
              <a:t>√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[1+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607" y="2843644"/>
            <a:ext cx="6399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PF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13975" y="3501008"/>
            <a:ext cx="453201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/ [1+j(f/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dirty="0" smtClean="0">
                <a:latin typeface="Bodoni MT Poster Compressed"/>
                <a:cs typeface="Times New Roman" pitchFamily="18" charset="0"/>
              </a:rPr>
              <a:t>√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[1+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-----(2)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1136" y="4837802"/>
            <a:ext cx="2500877" cy="369332"/>
          </a:xfrm>
          <a:prstGeom prst="rect">
            <a:avLst/>
          </a:prstGeom>
          <a:solidFill>
            <a:srgbClr val="FFBD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Total Gain A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 A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02</a:t>
            </a:r>
            <a:endParaRPr 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1173800" y="5437013"/>
            <a:ext cx="766908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(f/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800" b="1" dirty="0">
                <a:latin typeface="Bodoni MT Poster Compressed"/>
                <a:cs typeface="Times New Roman" pitchFamily="18" charset="0"/>
              </a:rPr>
              <a:t>√{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[1+(f/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].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[1+(f/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baseline="-25000" dirty="0" err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} 	-----(3)</a:t>
            </a:r>
            <a:endParaRPr lang="en-US" sz="2800" b="1" dirty="0"/>
          </a:p>
        </p:txBody>
      </p:sp>
    </p:spTree>
    <p:extLst>
      <p:ext uri="{BB962C8B-B14F-4D97-AF65-F5344CB8AC3E}">
        <p14:creationId xmlns="" xmlns:p14="http://schemas.microsoft.com/office/powerpoint/2010/main" val="36937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25850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Reject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4" name="AutoShape 2" descr="https://www.electronics-tutorials.ws/wp-content/uploads/2015/11/fil131.gif?fit=411%2C16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84784"/>
            <a:ext cx="4297437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728045"/>
            <a:ext cx="4924425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AutoShape 2" descr="Wide band reject filter"/>
          <p:cNvSpPr>
            <a:spLocks noChangeAspect="1" noChangeArrowheads="1"/>
          </p:cNvSpPr>
          <p:nvPr/>
        </p:nvSpPr>
        <p:spPr bwMode="auto">
          <a:xfrm>
            <a:off x="155575" y="-2224088"/>
            <a:ext cx="6648450" cy="4638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36" name="AutoShape 4" descr="Wide band reject filter"/>
          <p:cNvSpPr>
            <a:spLocks noChangeAspect="1" noChangeArrowheads="1"/>
          </p:cNvSpPr>
          <p:nvPr/>
        </p:nvSpPr>
        <p:spPr bwMode="auto">
          <a:xfrm>
            <a:off x="155575" y="-2224088"/>
            <a:ext cx="6648450" cy="4638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2037" name="Picture 5"/>
          <p:cNvPicPr>
            <a:picLocks noChangeAspect="1" noChangeArrowheads="1"/>
          </p:cNvPicPr>
          <p:nvPr/>
        </p:nvPicPr>
        <p:blipFill>
          <a:blip r:embed="rId2" cstate="print"/>
          <a:srcRect b="3430"/>
          <a:stretch>
            <a:fillRect/>
          </a:stretch>
        </p:blipFill>
        <p:spPr bwMode="auto">
          <a:xfrm>
            <a:off x="1247775" y="1397695"/>
            <a:ext cx="6648450" cy="447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836712"/>
            <a:ext cx="25850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Reject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96" y="1340768"/>
            <a:ext cx="896448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Design a basic wide-band, RC band stop filter with a lower cut-off frequency of 200Hz and a higher cut-off frequency of 800Hz. Find the geometric center frequency, -3dB bandwidth and Q of the circuit.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25850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Reject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058" name="AutoShape 2" descr="low pass filter section"/>
          <p:cNvSpPr>
            <a:spLocks noChangeAspect="1" noChangeArrowheads="1"/>
          </p:cNvSpPr>
          <p:nvPr/>
        </p:nvSpPr>
        <p:spPr bwMode="auto">
          <a:xfrm>
            <a:off x="155575" y="-731838"/>
            <a:ext cx="4724400" cy="1533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2" cstate="print"/>
          <a:srcRect b="13418"/>
          <a:stretch>
            <a:fillRect/>
          </a:stretch>
        </p:blipFill>
        <p:spPr bwMode="auto">
          <a:xfrm>
            <a:off x="1187624" y="2388146"/>
            <a:ext cx="6400800" cy="4469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25850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Wide Band Reject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5514975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0179" y="3789040"/>
            <a:ext cx="5648325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1582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96" y="1340768"/>
            <a:ext cx="896448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Other names are,</a:t>
            </a:r>
          </a:p>
          <a:p>
            <a:pPr marL="747713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shift Filters</a:t>
            </a:r>
          </a:p>
          <a:p>
            <a:pPr marL="747713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Constant delay Filters</a:t>
            </a:r>
          </a:p>
          <a:p>
            <a:pPr marL="747713" indent="-34290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747713" indent="-34290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phase difference between input and output is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among all frequencies.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028" y="2959784"/>
            <a:ext cx="896448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There are two types, </a:t>
            </a:r>
          </a:p>
          <a:p>
            <a:pPr marL="747713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Lag Filters</a:t>
            </a:r>
          </a:p>
          <a:p>
            <a:pPr marL="747713" indent="-342900" algn="just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Lead Filters</a:t>
            </a:r>
          </a:p>
          <a:p>
            <a:pPr marL="747713" indent="-34290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747713" indent="-34290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They can be obtained by changing the phase angle between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15824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Feedback and inverting input resistors must be equal to each other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Absolute values of resistors is not critical, but for minimum offset, parallel equivalent of these two resistors should nearly equal the value of R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Gain of all-pass filter is unity (a necessary condition for normal operation)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By replacing R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with a potentiometer (or equivalent voltage-controlled resistance), phase angle of output may be varied continuously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Cascading similar all-pass sections produces and additive phase shift</a:t>
            </a:r>
          </a:p>
          <a:p>
            <a:pPr algn="just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Two all-pass filters cascaded will approach a maximum phase shift of 360°, three sections will approach a maximum phase shift of 540°,..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286" y="1844824"/>
            <a:ext cx="8928210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2204864"/>
            <a:ext cx="8757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Current drawn by either of the input terminals is negligible.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differential input voltage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32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is essentially Zero.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1485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3960440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Designed to provide constant gain to signals at all frequencies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Ideally, cover entire frequency spectrum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Flat amplitude response characteristic is quite different from those of other filters (LP, HP, BP, notch)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Produce an output that is shifted in phase relative to input signal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Figure: Output signal lag that of input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frequencies approaching 0, phase lag approaches 180°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frequency increases, phase lag of output approaches 0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Phase angle: Ø = -2 tan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[2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fRC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6288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‘a’,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4477" y="1988840"/>
            <a:ext cx="2970621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= 0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249289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If 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then,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7045" y="2907158"/>
            <a:ext cx="3954929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= 0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2V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------(1)</a:t>
            </a:r>
            <a:endParaRPr lang="en-US" sz="2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936" y="3563724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 node ‘b’,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6877" y="4005064"/>
            <a:ext cx="3677610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-0/(1/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)) = 0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/(1+sCR)		-----(2)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336" y="4859868"/>
            <a:ext cx="426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 hence sub. Eqn. (2) in eqn. (1),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760" y="5445224"/>
            <a:ext cx="636263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(1-sCR)/(1+sCR)	----(3)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= (1-sCR)/(1+sCR)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----(4)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0190" y="134076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H(j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(1-j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CR)/(1+j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CR)	----(4)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844824"/>
            <a:ext cx="757130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Magnitude of 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√{(1+(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)/((1+(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3768" y="2483604"/>
            <a:ext cx="4775666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Phase of |H(j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)| =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 -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	= -tan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 -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	= -2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117941" y="3553852"/>
            <a:ext cx="424507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l-GR" sz="2800" b="1" dirty="0" smtClean="0">
                <a:latin typeface="Times New Roman" pitchFamily="18" charset="0"/>
                <a:cs typeface="Times New Roman" pitchFamily="18" charset="0"/>
              </a:rPr>
              <a:t>ϕ</a:t>
            </a:r>
            <a:r>
              <a:rPr lang="en-US" sz="2800" b="1" smtClean="0">
                <a:latin typeface="Times New Roman" pitchFamily="18" charset="0"/>
                <a:cs typeface="Times New Roman" pitchFamily="18" charset="0"/>
              </a:rPr>
              <a:t>= -2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tan</a:t>
            </a:r>
            <a:r>
              <a:rPr lang="en-US" sz="2800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(f/f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a-IN" b="1" dirty="0" smtClean="0">
                <a:latin typeface="Times New Roman" pitchFamily="18" charset="0"/>
                <a:cs typeface="Latha"/>
              </a:rPr>
              <a:t>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=1/2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RC)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60" y="4365104"/>
            <a:ext cx="2989921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When, 	f=0;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f=f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-90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f=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-180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898" name="AutoShape 2" descr="1 KHz All Pass Filter - YouSp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16672"/>
            <a:ext cx="3707904" cy="262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327" y="1484785"/>
            <a:ext cx="7913129" cy="5223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4378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Lag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D:\BMT 313\Images\fig 6.36.jpg"/>
          <p:cNvPicPr>
            <a:picLocks noChangeAspect="1" noChangeArrowheads="1"/>
          </p:cNvPicPr>
          <p:nvPr/>
        </p:nvPicPr>
        <p:blipFill>
          <a:blip r:embed="rId2" cstate="print"/>
          <a:srcRect t="2702" b="8109"/>
          <a:stretch>
            <a:fillRect/>
          </a:stretch>
        </p:blipFill>
        <p:spPr bwMode="auto">
          <a:xfrm>
            <a:off x="35496" y="1844824"/>
            <a:ext cx="9022654" cy="3378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916832"/>
            <a:ext cx="9144000" cy="403244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Designed to provide constant gain to signals at all frequencies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Ideally, cover entire frequency spectrum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Flat amplitude response characteristic is quite different from those of other filters (LP, HP, BP, notch)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Produce an output that is shifted in phase relative to input signal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Figure: Output signal leads that of input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frequencies approaching 0, phase lead approaches 180°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frequency increases, phase lead of output approaches 0</a:t>
            </a:r>
          </a:p>
          <a:p>
            <a:pPr algn="just"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Phase angle: Ø = 2 tan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[1/(2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)]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355321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Lead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6288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‘a’,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4477" y="1988840"/>
            <a:ext cx="2970621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= 0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49289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If 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then,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7045" y="2907158"/>
            <a:ext cx="3954929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= 0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2V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------(1)</a:t>
            </a:r>
            <a:endParaRPr lang="en-US" sz="2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936" y="3563724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 node ‘b’,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6877" y="4005064"/>
            <a:ext cx="4600940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/(1/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)) +(V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-0/(R) = 0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sCRV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)/(1+sCR)		-----(2)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336" y="4859868"/>
            <a:ext cx="426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 hence sub. Eqn. (2) in eqn. (1),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5589240"/>
            <a:ext cx="636263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(-1+sCR)/(1+sCR)	----(3)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H(s) = 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= (-1+sCR)/(1+sCR)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----(4)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836712"/>
            <a:ext cx="355321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Lead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36712"/>
            <a:ext cx="355321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Lead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1600" y="1844824"/>
            <a:ext cx="757130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Magnitude of |H(j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)| = √{(1+(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)/((1+(</a:t>
            </a: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CR)</a:t>
            </a:r>
            <a:r>
              <a:rPr lang="en-US" sz="2400" b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400" b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2483768" y="2483604"/>
            <a:ext cx="5137945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Phase of |H(j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)| =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CR/(-1)) -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	= 180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 -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180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-2 tan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(-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CR)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8696" y="3553852"/>
            <a:ext cx="50177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l-GR" sz="2800" b="1" dirty="0" smtClean="0">
                <a:latin typeface="Times New Roman" pitchFamily="18" charset="0"/>
                <a:cs typeface="Times New Roman" pitchFamily="18" charset="0"/>
              </a:rPr>
              <a:t>ϕ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 180</a:t>
            </a:r>
            <a:r>
              <a:rPr lang="en-US" sz="2800" b="1" dirty="0" smtClean="0">
                <a:latin typeface="Univers 57 Condensed"/>
                <a:cs typeface="Times New Roman" pitchFamily="18" charset="0"/>
              </a:rPr>
              <a:t>°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- 2 tan</a:t>
            </a:r>
            <a:r>
              <a:rPr lang="en-US" sz="2800" b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(f/f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a-IN" b="1" dirty="0" smtClean="0">
                <a:latin typeface="Times New Roman" pitchFamily="18" charset="0"/>
                <a:cs typeface="Latha"/>
              </a:rPr>
              <a:t>ஃ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=1/2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RC)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26743" y="4221088"/>
            <a:ext cx="2861681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When, 	f=0;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180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f=f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90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f=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;	</a:t>
            </a:r>
            <a:r>
              <a:rPr lang="el-GR" b="1" dirty="0" smtClean="0">
                <a:latin typeface="Times New Roman" pitchFamily="18" charset="0"/>
                <a:cs typeface="Times New Roman" pitchFamily="18" charset="0"/>
              </a:rPr>
              <a:t> ϕ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 0</a:t>
            </a:r>
            <a:r>
              <a:rPr lang="en-US" b="1" dirty="0" smtClean="0">
                <a:latin typeface="Univers 57 Condensed"/>
                <a:cs typeface="Times New Roman" pitchFamily="18" charset="0"/>
              </a:rPr>
              <a:t>°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38686"/>
            <a:ext cx="3119314" cy="311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Solved: A 1VPP Sine Wave Of Frequency 10Hz Is Applied To A... | Chegg.com"/>
          <p:cNvPicPr>
            <a:picLocks noChangeAspect="1" noChangeArrowheads="1"/>
          </p:cNvPicPr>
          <p:nvPr/>
        </p:nvPicPr>
        <p:blipFill>
          <a:blip r:embed="rId2" cstate="print"/>
          <a:srcRect b="9949"/>
          <a:stretch>
            <a:fillRect/>
          </a:stretch>
        </p:blipFill>
        <p:spPr bwMode="auto">
          <a:xfrm>
            <a:off x="14991" y="1124744"/>
            <a:ext cx="9098104" cy="5616624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596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 Filters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36712"/>
            <a:ext cx="355321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All Pass Filter – Phase Lead Filter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3748" y="19888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http://www.brainkart.com/article/Important-Short-Questions-and-Answers--Characteristics-of-op-amp_13381/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0582" y="3244334"/>
            <a:ext cx="450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http://www.ecircuitcenter.com/RunSPICE.htm</a:t>
            </a:r>
            <a:endParaRPr lang="en-US" dirty="0"/>
          </a:p>
        </p:txBody>
      </p:sp>
      <p:pic>
        <p:nvPicPr>
          <p:cNvPr id="5" name="Picture 4" descr="D:\BMT 313\Images\table 6.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117429"/>
            <a:ext cx="54959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107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Non-Inverting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Voltage Follower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Differential Amplifier</a:t>
            </a:r>
          </a:p>
        </p:txBody>
      </p:sp>
    </p:spTree>
    <p:extLst>
      <p:ext uri="{BB962C8B-B14F-4D97-AF65-F5344CB8AC3E}">
        <p14:creationId xmlns="" xmlns:p14="http://schemas.microsoft.com/office/powerpoint/2010/main" val="3271653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3" y="2348880"/>
            <a:ext cx="6324012" cy="40324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0072" y="1610216"/>
            <a:ext cx="37444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Differential Input Voltage is Zero as V1 = V2 = 0 (Virtual Earth)</a:t>
            </a:r>
          </a:p>
        </p:txBody>
      </p:sp>
    </p:spTree>
    <p:extLst>
      <p:ext uri="{BB962C8B-B14F-4D97-AF65-F5344CB8AC3E}">
        <p14:creationId xmlns="" xmlns:p14="http://schemas.microsoft.com/office/powerpoint/2010/main" val="420578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8196" name="Picture 4" descr="inverting operational amplifier gain eq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89" y="3244334"/>
            <a:ext cx="4531184" cy="1048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81128"/>
            <a:ext cx="4646279" cy="115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op-amp linear out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2429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908720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UNIT I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IC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FABRICATION AND CIRCUIT CONFIGURATION FOR LINEAR ICS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720840"/>
            <a:ext cx="71287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  <a:endParaRPr lang="en-US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Manufacturing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process of monolithic ICs </a:t>
            </a:r>
            <a:endParaRPr lang="en-US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bipolar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transistor </a:t>
            </a:r>
            <a:endParaRPr lang="en-US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diodes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Integrated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Resistors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Capacitors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Inductors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gain –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CMRR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operational amplifier stages 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circuit diagrams of IC 741 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AC performance characteristics 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Slew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rate 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closed loop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988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73218"/>
            <a:ext cx="4517151" cy="2880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612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-A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=	- (10)(10k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100k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25k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and Total Current 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load of 25k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21711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5700" y="26064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72294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Non-Inverting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1610216"/>
            <a:ext cx="374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Input Voltage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Zero. Hence, Potential at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Vi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3354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90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 - 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9" name="Picture 8" descr="op-amp linear outp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n-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93" y="3501008"/>
            <a:ext cx="3028126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187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285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117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Assume, 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(1+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))	=&gt; 	5 =	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1+ 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 =&gt;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	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40k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88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09707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Non-Inverting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Total Current 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direction of flow?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load of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8864"/>
            <a:ext cx="5077775" cy="333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92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IN" sz="3200" dirty="0"/>
          </a:p>
        </p:txBody>
      </p:sp>
      <p:sp>
        <p:nvSpPr>
          <p:cNvPr id="6" name="Rectangle 5"/>
          <p:cNvSpPr/>
          <p:nvPr/>
        </p:nvSpPr>
        <p:spPr>
          <a:xfrm>
            <a:off x="1640655" y="1628800"/>
            <a:ext cx="5163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+ 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)) = 5V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5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 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1mA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0.2mA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1.2mA</a:t>
            </a:r>
          </a:p>
        </p:txBody>
      </p:sp>
    </p:spTree>
    <p:extLst>
      <p:ext uri="{BB962C8B-B14F-4D97-AF65-F5344CB8AC3E}">
        <p14:creationId xmlns="" xmlns:p14="http://schemas.microsoft.com/office/powerpoint/2010/main" val="5007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38" y="1164134"/>
            <a:ext cx="90881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Miniaturization and hence increased equipment density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Cost reduction due to batch processing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system reliability due to elimination of soldered joints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Improved functional performance.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Matched devices.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operating speeds.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Reduction in power consumption.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packaged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use much less material than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discrete circuits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Uniformity of components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Ease of manufacture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Speed, Size, Cost, Power Consumption improvement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0" i="0" dirty="0" smtClean="0">
                <a:effectLst/>
                <a:latin typeface="Times New Roman" pitchFamily="18" charset="0"/>
                <a:cs typeface="Times New Roman" pitchFamily="18" charset="0"/>
              </a:rPr>
              <a:t>More robust against vibration</a:t>
            </a: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094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Voltage Follower | Electrical4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8088589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79712" y="4941168"/>
            <a:ext cx="60090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=0;	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=Infinity;	 Vo=Vi;	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Used for Impedance Matching Circuitry.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5576" y="1938312"/>
            <a:ext cx="73448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Advantages of Voltage Follower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power gain and current gain.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Low output impedance to the circuit which uses the output of the voltage follower.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Op-amp takes zero current from the input.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Loading effects can be avoided.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Applications of Voltage Follower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Buffers for logic circuits.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Sample and hold circuits.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Active filters.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Bridge circuits via transducer.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6" name="Picture 4" descr="https://www.electronics-tutorials.ws/wp-content/uploads/2013/08/opamp18.gif?fit=381%2C2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6048672" cy="4334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-27384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62068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2104395"/>
            <a:ext cx="649408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‘a’,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----- (1)</a:t>
            </a:r>
          </a:p>
          <a:p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‘b’,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0)/R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 ----- (2)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equation (2), put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and Rearranging,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  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 	----- (3)</a:t>
            </a:r>
          </a:p>
          <a:p>
            <a:pPr marL="342900" indent="-342900">
              <a:buAutoNum type="arabicParenBoth" startAt="2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0	(</a:t>
            </a:r>
            <a:r>
              <a:rPr lang="ta-IN" dirty="0" smtClean="0">
                <a:latin typeface="Times New Roman" pitchFamily="18" charset="0"/>
                <a:cs typeface="Latha"/>
              </a:rPr>
              <a:t>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	 ----- (4)</a:t>
            </a:r>
          </a:p>
          <a:p>
            <a:pPr marL="342900" indent="-342900">
              <a:buAutoNum type="arabicParenBoth" startAt="2"/>
            </a:pPr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Subtract (3) – (4),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+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----- (5)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Rearranging the above,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980728"/>
            <a:ext cx="3749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it is ideal Op-Amp,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Current in to the Op-Amp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=0; then,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938312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Consider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3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Find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 descr="differential amplifier equ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52936"/>
            <a:ext cx="4322730" cy="122413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331640" y="4581128"/>
            <a:ext cx="6192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R1 = R2 = R3 = R4 then the circuit will become 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Unity Gain Differential Amplifier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4024"/>
            <a:ext cx="8640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If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=&gt;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‘0’ 	(</a:t>
            </a:r>
            <a:r>
              <a:rPr lang="ta-IN" sz="2200" dirty="0" smtClean="0">
                <a:latin typeface="Times New Roman" pitchFamily="18" charset="0"/>
                <a:cs typeface="Latha"/>
              </a:rPr>
              <a:t>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both inputs are cancelled and no output - Ideal)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But, Practically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is not Zero for Common Mode.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6204" y="2492896"/>
            <a:ext cx="6188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i: 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ii: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=950µV;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not equal to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even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same both cases.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Hence, output voltage is dependent 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5805264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Reason: Components Mismatch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56301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Hence, Output Voltage is,</a:t>
            </a: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----(1)</a:t>
            </a:r>
            <a:endParaRPr lang="en-US" baseline="-25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Where, 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1, when input 2 is Grounded.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2, when input 1 is Grounded.</a:t>
            </a:r>
          </a:p>
          <a:p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2849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Differential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 Common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)/2</a:t>
            </a:r>
            <a:endParaRPr lang="fr-FR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95536" y="4144431"/>
            <a:ext cx="842493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(V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)/2  ----(2)  		 &amp;      2V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Since                             		         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-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2        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Therefore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		(3) + (4) 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+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and             	(3) - (4)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 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    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(6)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412776"/>
            <a:ext cx="6720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Sub.  (5), (6) in eqn. (1), we get,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Where,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Difference Mode Gain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(1/2)(A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Common Mode Gain 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840704"/>
            <a:ext cx="7023076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pPr>
              <a:lnSpc>
                <a:spcPct val="200000"/>
              </a:lnSpc>
            </a:pP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3976608"/>
            <a:ext cx="70230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5243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Common Mode Rejection Ratio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5656" y="2852936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CMMR = Differential mode gain / Common-mode gain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493" y="908720"/>
            <a:ext cx="42576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03648" y="594928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Ref.::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https://www.youtube.com/watch?v=hpCu3HbAiWg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35618" y="3356992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CMRR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used to be in the range of 80 to 100 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4912712"/>
            <a:ext cx="898983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Ideally, ADM is Large and ACM is Zero; So that, CMRR = HIGH (for Good Op-Amp).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963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DC Characteristics of Op-Amp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28" y="1052736"/>
            <a:ext cx="87991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Ideal Op-Amp draws no current from the source and independent of Temperature.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Practically, current is taken from the source into the Op-Amp inputs. 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Two inputs respond differently to Current and Voltage due to Mismatch.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Real Op-Amp has dependent on temperature.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6219" y="2326889"/>
            <a:ext cx="40334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Non-Ideal Characteristics are,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Bias Current.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Thermal Drift</a:t>
            </a:r>
          </a:p>
        </p:txBody>
      </p:sp>
      <p:pic>
        <p:nvPicPr>
          <p:cNvPr id="7170" name="Picture 2" descr="Operational Amplifier | Op Amp Basics and Applica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6210300" cy="1962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Symbol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Inverting Operational Amplifier (Op-amp): Circuit Desig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6211958" cy="35283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5578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155" y="1091578"/>
            <a:ext cx="8303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Differential amplifier may be FET or BJT based device.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Ideal op-amp, we assume no current is drawn by the inputs.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Practical due to mismatch of components current drawn in both the terminals.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They are named as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- 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img.brainkart.com/extra/4Zq92D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2962"/>
          <a:stretch/>
        </p:blipFill>
        <p:spPr bwMode="auto">
          <a:xfrm>
            <a:off x="322221" y="3429000"/>
            <a:ext cx="8613108" cy="3192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1471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1772816"/>
            <a:ext cx="5106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Ex.: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if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500nA,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0, then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is,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100M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then,</a:t>
            </a:r>
          </a:p>
          <a:p>
            <a:r>
              <a:rPr lang="en-IN" sz="2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IN" sz="2400" b="1" baseline="-25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= 500mV</a:t>
            </a:r>
            <a:endParaRPr lang="en-IN" sz="24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356" y="1052736"/>
            <a:ext cx="549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BJT this I</a:t>
            </a:r>
            <a:r>
              <a:rPr lang="en-IN" sz="2000" baseline="-25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500nA and for FET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50pA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4623" y="3933056"/>
            <a:ext cx="83178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28575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output is driven to 500mV with zero input, because of the bias currents.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904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brainkart.com/extra/HvY395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617436" cy="41044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0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2060848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Current 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flowing through the compensating resistor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then by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KVL, 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1760" y="2575937"/>
            <a:ext cx="40394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+0+V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0 (or)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——&gt;(1)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——&gt;(2)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5610" y="4004398"/>
            <a:ext cx="7626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By selecting proper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can be cancelled with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the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0. The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derived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47664" y="4665039"/>
            <a:ext cx="44644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 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——&gt;(3)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I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		——&gt;(4)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2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91" y="13516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node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 is at voltage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Because the voltage at the non-inverting input terminal is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So with Vi = 0 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80518" y="2165475"/>
            <a:ext cx="26642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——&gt;(5)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——&gt;(6)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190" y="3081154"/>
            <a:ext cx="8040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For compensation, Vo should equal to zero (V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0,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0). i.e. from equation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So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that from (6)</a:t>
            </a:r>
            <a:endParaRPr lang="en-IN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0820" y="3827665"/>
            <a:ext cx="221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IN" sz="2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——&gt;(7)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76190" y="4437112"/>
            <a:ext cx="88678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 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add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eqn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(5) and (7), we get, 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((R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——&gt;(8)</a:t>
            </a:r>
            <a:endParaRPr kumimoji="0" 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80886" y="5661248"/>
            <a:ext cx="5232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Assume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 smtClean="0">
                <a:latin typeface="Times New Roman" pitchFamily="18" charset="0"/>
                <a:cs typeface="Times New Roman" pitchFamily="18" charset="0"/>
              </a:rPr>
              <a:t>+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then from (4) &amp; (8),</a:t>
            </a:r>
          </a:p>
          <a:p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Reason behind choosing the compensating resistor for input bi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2577"/>
          <a:stretch/>
        </p:blipFill>
        <p:spPr bwMode="auto">
          <a:xfrm>
            <a:off x="2236679" y="1844824"/>
            <a:ext cx="4719773" cy="3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80886" y="5661248"/>
            <a:ext cx="5232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8511" y="6473035"/>
            <a:ext cx="750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http</a:t>
            </a:r>
            <a:r>
              <a:rPr lang="en-IN" dirty="0">
                <a:latin typeface="Times New Roman" pitchFamily="18" charset="0"/>
                <a:cs typeface="Times New Roman" pitchFamily="18" charset="0"/>
                <a:hlinkClick r:id="rId3"/>
              </a:rPr>
              <a:t>://www.brainkart.com/article/DC-Characteristics-of-op-amp_13376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/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0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6885"/>
            <a:ext cx="79928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  <a:tab pos="4572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Bias current compensation will work if both bias currents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are equal.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5536" y="2234771"/>
            <a:ext cx="8357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Since the input transistor cannot be made identical. There will always be some small difference between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This difference is called the offset current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33726" y="3250434"/>
            <a:ext cx="166768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="1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| = I</a:t>
            </a:r>
            <a:r>
              <a:rPr lang="en-IN" sz="20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-I</a:t>
            </a:r>
            <a:r>
              <a:rPr lang="en-IN" sz="20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="1" baseline="30000" dirty="0">
                <a:latin typeface="Times New Roman" pitchFamily="18" charset="0"/>
                <a:cs typeface="Times New Roman" pitchFamily="18" charset="0"/>
              </a:rPr>
              <a:t>-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263" y="4525103"/>
            <a:ext cx="7200800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Offset current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for BJT op-amp is 200nA and for FET op-amp is 10pA. Even with bias current compensation, offset current will produce an output voltage when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5866" y="3244334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87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47664" y="1423229"/>
            <a:ext cx="446449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25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 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	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292494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1552" y="3244334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——&gt;(4)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19046" y="3789040"/>
            <a:ext cx="14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(I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3066" y="3789040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——&gt;(5)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581128"/>
            <a:ext cx="5724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(5), use (2) and (3) we get,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(I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/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))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——&gt;(6) 	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96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9288" y="1410591"/>
            <a:ext cx="479650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——&gt;(7)</a:t>
            </a:r>
            <a:endParaRPr lang="en-US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I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——&gt;(8)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(6) in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and simplifying we get, 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——&gt;(9)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img.brainkart.com/extra/6Woq0D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1789"/>
          <a:stretch/>
        </p:blipFill>
        <p:spPr bwMode="auto">
          <a:xfrm>
            <a:off x="1491868" y="5471574"/>
            <a:ext cx="5732919" cy="909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13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9632" y="1233626"/>
            <a:ext cx="6912768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offset current can be minimized by keeping feedback resistance small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Unfortunately to obtain high input impedance, 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must be kept large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large, the feedback resistor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must also be high. So as to obtain reasonable gain.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6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ntegrated Circuit Package Types - Vintage Computer Chip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93903"/>
            <a:ext cx="3867150" cy="41624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287" y="2016603"/>
            <a:ext cx="54008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Metal Can (TO)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Dual-in-line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Flat package or Flat pack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6736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6" y="1544638"/>
            <a:ext cx="4248150" cy="2962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3096" y="5013176"/>
            <a:ext cx="6991312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Inspite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of the use of the above compensating techniques, it is found that the output voltage may still not be zero with zero input voltage [V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≠ 0 with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0].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7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.brainkart.com/extra/fl17F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4" y="1052736"/>
            <a:ext cx="8343817" cy="3024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357" y="4365104"/>
            <a:ext cx="4901085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 node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apply nodal equation and find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2915" y="5013176"/>
            <a:ext cx="2049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6497" y="5011900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8861" y="5589240"/>
            <a:ext cx="303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	and V</a:t>
            </a:r>
            <a:r>
              <a:rPr lang="en-IN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1629" y="5603677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57" y="63813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(1) and (2) =&gt;	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7079" y="6237312"/>
            <a:ext cx="28543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06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786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 Total Output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992888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total output offset voltage V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more or less than the offset voltage produced at the output due to input bias current (I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or input offset voltage alone(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is because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positive or negative with respect to ground.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1760" y="4581128"/>
            <a:ext cx="495276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)) +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300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90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2720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6. Thermal Drift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8" y="1163359"/>
            <a:ext cx="82695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Bias current, offset current, and offset voltage change with temperature. 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circuit carefully nulled at 25ºC may not remain. So when the temperature rises to 35ºC.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called drift.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drift is expressed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/ºC or mV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/ºC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indicate the change in offset for each degree Celsius change in temperature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61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" y="980728"/>
            <a:ext cx="9144893" cy="263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9552" y="4077072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6" y="4655848"/>
            <a:ext cx="888800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091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24" y="878875"/>
            <a:ext cx="6580262" cy="575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181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6" y="1916832"/>
            <a:ext cx="8735741" cy="271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141" y="959810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8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908720"/>
            <a:ext cx="6632137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OP AMP APPLICATIONS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707" y="2636912"/>
            <a:ext cx="4569905" cy="19538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Two types of Applications,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Non-Linear Applications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3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570544">
            <a:off x="-25271" y="624048"/>
            <a:ext cx="4028026" cy="6612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1842666"/>
            <a:ext cx="4572000" cy="45243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Addition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Subtraction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Multiplication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Current to Voltage and Voltage to current conversion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Differentiation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Active Filters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Comparators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Schmitt trigger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Instrumentation Amplifier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F to V converter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54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917002">
            <a:off x="113332" y="555886"/>
            <a:ext cx="4800673" cy="6612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2. Non-Linear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1842666"/>
            <a:ext cx="4572000" cy="31085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Comparators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Logarithmic amplifiers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Exponential amplifiers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Peak detectors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Precision rectifiers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Waveform generators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Clippers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&amp; clampers</a:t>
            </a:r>
          </a:p>
        </p:txBody>
      </p:sp>
    </p:spTree>
    <p:extLst>
      <p:ext uri="{BB962C8B-B14F-4D97-AF65-F5344CB8AC3E}">
        <p14:creationId xmlns="" xmlns:p14="http://schemas.microsoft.com/office/powerpoint/2010/main" val="628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360" y="1196752"/>
            <a:ext cx="8757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Package may contain Single, Two (Dual) or Four (Quad) Op-Amps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Number of pins (8 – CAN, DIP; 10 - Flat; 14 – IP)</a:t>
            </a:r>
          </a:p>
        </p:txBody>
      </p:sp>
      <p:pic>
        <p:nvPicPr>
          <p:cNvPr id="3074" name="Picture 2" descr="LM358 IC Low Power Dual Operational Amplifier Op Amp IC Oth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65" t="29174" r="465" b="13708"/>
          <a:stretch/>
        </p:blipFill>
        <p:spPr bwMode="auto">
          <a:xfrm>
            <a:off x="135287" y="3627685"/>
            <a:ext cx="4518670" cy="2580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L084 Quad Op-Amp - ProtoSuppl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53769"/>
            <a:ext cx="4789373" cy="2954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2234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681777" cy="66120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53294" y="764704"/>
            <a:ext cx="7885112" cy="9620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Inverter and Scale Changer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23528" y="1851149"/>
            <a:ext cx="4572322" cy="446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Inverting Amp with Gain = - </a:t>
            </a:r>
            <a:r>
              <a:rPr lang="en-US" altLang="ko-KR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altLang="ko-KR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altLang="ko-KR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</a:t>
            </a:r>
            <a:endParaRPr lang="ko-KR" altLang="en-US" sz="24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79482103"/>
              </p:ext>
            </p:extLst>
          </p:nvPr>
        </p:nvGraphicFramePr>
        <p:xfrm>
          <a:off x="119415" y="3212976"/>
          <a:ext cx="4928835" cy="2549624"/>
        </p:xfrm>
        <a:graphic>
          <a:graphicData uri="http://schemas.openxmlformats.org/presentationml/2006/ole">
            <p:oleObj spid="_x0000_s1168" name="Photo Editor 사진" r:id="rId3" imgW="3591426" imgH="1857143" progId="">
              <p:embed/>
            </p:oleObj>
          </a:graphicData>
        </a:graphic>
      </p:graphicFrame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5048250" y="1851149"/>
            <a:ext cx="3867150" cy="446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Inverter</a:t>
            </a:r>
          </a:p>
          <a:p>
            <a:pPr lvl="1"/>
            <a:r>
              <a:rPr lang="en-US" altLang="ko-KR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altLang="ko-K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altLang="ko-KR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altLang="ko-K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1</a:t>
            </a:r>
          </a:p>
          <a:p>
            <a:r>
              <a:rPr lang="en-US" altLang="ko-KR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Inverter and Scale Changer</a:t>
            </a:r>
          </a:p>
          <a:p>
            <a:pPr lvl="1"/>
            <a:r>
              <a:rPr lang="en-US" altLang="ko-K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Proper choice of </a:t>
            </a:r>
            <a:r>
              <a:rPr lang="en-US" altLang="ko-KR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altLang="ko-K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altLang="ko-KR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</a:t>
            </a:r>
            <a:endParaRPr lang="en-US" altLang="ko-KR" sz="24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 lvl="1"/>
            <a:r>
              <a:rPr lang="en-US" altLang="ko-K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Use of inverter to scale the output of DAC</a:t>
            </a:r>
          </a:p>
        </p:txBody>
      </p:sp>
    </p:spTree>
    <p:extLst>
      <p:ext uri="{BB962C8B-B14F-4D97-AF65-F5344CB8AC3E}">
        <p14:creationId xmlns="" xmlns:p14="http://schemas.microsoft.com/office/powerpoint/2010/main" val="141207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(Inverting)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2276872"/>
            <a:ext cx="56578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735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(Inverting)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844824"/>
            <a:ext cx="34290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26765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96" y="4509120"/>
            <a:ext cx="2247900" cy="361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39147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661248"/>
            <a:ext cx="2333625" cy="76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6544904"/>
            <a:ext cx="3495675" cy="27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11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(Inverting)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4" y="2476500"/>
            <a:ext cx="8892480" cy="171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916832"/>
            <a:ext cx="140134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78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(Inverting)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916832"/>
            <a:ext cx="140134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Solution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928938"/>
            <a:ext cx="7134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394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umming op-amp circu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4877557" cy="252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(Inverting)</a:t>
            </a:r>
          </a:p>
        </p:txBody>
      </p:sp>
      <p:pic>
        <p:nvPicPr>
          <p:cNvPr id="13314" name="Picture 2" descr="summing amplifier output volt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6" y="5229200"/>
            <a:ext cx="6795425" cy="13646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916832"/>
            <a:ext cx="1933606" cy="523220"/>
          </a:xfrm>
          <a:prstGeom prst="rect">
            <a:avLst/>
          </a:prstGeom>
          <a:solidFill>
            <a:srgbClr val="FF9393"/>
          </a:solidFill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Home Work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78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(Non - Inverting)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38313"/>
            <a:ext cx="48577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200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" y="1730945"/>
            <a:ext cx="26193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(Non - Inverting)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85944"/>
            <a:ext cx="18954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23730"/>
            <a:ext cx="44196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468064"/>
            <a:ext cx="2895600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" y="5445224"/>
            <a:ext cx="9182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554" y="5848350"/>
            <a:ext cx="2400300" cy="1009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603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(Non - Inverting)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46101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802700"/>
            <a:ext cx="4181475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7" y="5360640"/>
            <a:ext cx="7686675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60036" y="6353916"/>
            <a:ext cx="58403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Ref.: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5"/>
              </a:rPr>
              <a:t>https</a:t>
            </a:r>
            <a:r>
              <a:rPr lang="en-IN" dirty="0">
                <a:latin typeface="Times New Roman" pitchFamily="18" charset="0"/>
                <a:cs typeface="Times New Roman" pitchFamily="18" charset="0"/>
                <a:hlinkClick r:id="rId5"/>
              </a:rPr>
              <a:t>://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5"/>
              </a:rPr>
              <a:t>www.youtube.com/watch?v=2cqgg0PPRNg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173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Summing Amplifier (Non - Inverting)</a:t>
            </a:r>
          </a:p>
        </p:txBody>
      </p:sp>
      <p:pic>
        <p:nvPicPr>
          <p:cNvPr id="14340" name="Picture 4" descr="summing_non_inverting_exam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" y="2986498"/>
            <a:ext cx="5168385" cy="3600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1916832"/>
            <a:ext cx="1933606" cy="523220"/>
          </a:xfrm>
          <a:prstGeom prst="rect">
            <a:avLst/>
          </a:prstGeom>
          <a:solidFill>
            <a:srgbClr val="FF9393"/>
          </a:solidFill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Home Work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64089" y="4124979"/>
            <a:ext cx="3684846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3V and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-4V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get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 (6 X 3V) - (4 X 4V) = 2V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95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Terminals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Operational Amplifier Basics - Op-amp 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4" y="2132856"/>
            <a:ext cx="8052520" cy="3672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6048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6750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802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1628800"/>
            <a:ext cx="29033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Use Super Position Principle,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76" y="2142381"/>
            <a:ext cx="1123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152" y="2132856"/>
            <a:ext cx="30289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619970"/>
            <a:ext cx="3171588" cy="1008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" y="3704871"/>
            <a:ext cx="71723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64" y="4725144"/>
            <a:ext cx="1421696" cy="50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301208"/>
            <a:ext cx="7362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6099331"/>
            <a:ext cx="3762375" cy="666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414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71818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91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198000" cy="630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309642" y="4509120"/>
            <a:ext cx="3834358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60848"/>
            <a:ext cx="336181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Superposition Principle, then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3038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3763" y="2701677"/>
            <a:ext cx="2276475" cy="59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645024"/>
            <a:ext cx="5486400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581128"/>
            <a:ext cx="3457575" cy="75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8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5445224"/>
            <a:ext cx="71818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38525" y="6093296"/>
            <a:ext cx="11334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0" y="1484784"/>
            <a:ext cx="1409360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METHOD: 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077219"/>
            <a:ext cx="9144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140968"/>
            <a:ext cx="412432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4784"/>
            <a:ext cx="1409360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METHOD: 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2276872"/>
            <a:ext cx="258923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Nodal Analysis, then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619508"/>
            <a:ext cx="1409360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METHOD: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426" y="3356992"/>
            <a:ext cx="8702062" cy="24929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Write Nodal equation at Node ‘a’ (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Inverting Terminal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Write Nodal equation at Node ‘b’ (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Non-Inverting Terminal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Consider,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6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6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V</a:t>
            </a:r>
            <a:r>
              <a:rPr lang="en-US" sz="2600" baseline="-25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in the above two equations.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Then,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V</a:t>
            </a:r>
            <a:r>
              <a:rPr lang="en-US" sz="2600" baseline="-25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a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from the Step 3.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Find V</a:t>
            </a:r>
            <a:r>
              <a:rPr lang="en-US" sz="2600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0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from Step 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End.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8" y="2736676"/>
            <a:ext cx="61055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Adder - </a:t>
            </a:r>
            <a:r>
              <a:rPr lang="en-US" altLang="ko-KR" sz="3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Subtractor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 r="8056" b="2453"/>
          <a:stretch>
            <a:fillRect/>
          </a:stretch>
        </p:blipFill>
        <p:spPr bwMode="auto">
          <a:xfrm>
            <a:off x="966788" y="2132856"/>
            <a:ext cx="66295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496" y="1609636"/>
            <a:ext cx="1933606" cy="523220"/>
          </a:xfrm>
          <a:prstGeom prst="rect">
            <a:avLst/>
          </a:prstGeom>
          <a:solidFill>
            <a:srgbClr val="FF9393"/>
          </a:solidFill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Home Work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8224" y="5661248"/>
            <a:ext cx="183736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 = 6.58V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988840"/>
            <a:ext cx="9144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465138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Instrumentation amplifier is a kind of differential amplifier with additional input buffer stages. 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addition of input buffer stages makes it easy to match (impedance matching) the amplifier with the preceding stage. </a:t>
            </a:r>
          </a:p>
          <a:p>
            <a:pPr marL="465138" indent="-46513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Instrumentation are commonly used in industrial test and measurement application.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608" y="4005064"/>
            <a:ext cx="7200800" cy="2554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instrumentation amplifier also has some useful features,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Low offset voltage 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CMRR (Common mode rejection ratio) 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input resistance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gain 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accuracy 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gain stability </a:t>
            </a:r>
          </a:p>
          <a:p>
            <a:pPr marL="792163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Low output Resistance etc.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784" y="-1"/>
            <a:ext cx="3247877" cy="579967"/>
          </a:xfrm>
          <a:prstGeom prst="rect">
            <a:avLst/>
          </a:prstGeom>
          <a:gradFill>
            <a:gsLst>
              <a:gs pos="0">
                <a:schemeClr val="accent6">
                  <a:tint val="50000"/>
                  <a:satMod val="300000"/>
                  <a:alpha val="31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Linear Applications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76470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82952" name="AutoShape 8" descr="Instrumentation Amplifier using Opamp,Circuit Diagram,Worki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5" name="AutoShape 11" descr="https://www.electronicshub.org/wp-content/uploads/2014/08/1.-Instrumentation-Amp-Circui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399" y="1800796"/>
            <a:ext cx="8351089" cy="44365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Lessons In Electric Circuits -- Volume III (Semiconductor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6" y="2132856"/>
            <a:ext cx="7475516" cy="3785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16693" y="3111194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54240" y="1879664"/>
            <a:ext cx="1806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Must, otherwise twice the supply damage the Op-Amp.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6218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764704"/>
            <a:ext cx="44026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Working of Instrumentation Amplifier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1732746"/>
            <a:ext cx="8712968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4488" indent="-34448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output stage of the instrumentation amplifier is a difference amplifier, </a:t>
            </a:r>
          </a:p>
          <a:p>
            <a:pPr marL="344488" indent="-34448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Hence, output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amplified difference of the input signals applied to its input terminals. </a:t>
            </a:r>
          </a:p>
          <a:p>
            <a:pPr marL="344488" indent="-344488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outputs of op-amp 1 and op-amp 2 are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respectively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4475" y="4581128"/>
            <a:ext cx="304134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 (R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)(V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764704"/>
            <a:ext cx="44026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Working of Instrumentation Amplifier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97282" name="AutoShape 2" descr="2. Input Stage"/>
          <p:cNvSpPr>
            <a:spLocks noChangeAspect="1" noChangeArrowheads="1"/>
          </p:cNvSpPr>
          <p:nvPr/>
        </p:nvSpPr>
        <p:spPr bwMode="auto">
          <a:xfrm>
            <a:off x="155575" y="-1554163"/>
            <a:ext cx="2333625" cy="3238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450" y="1497380"/>
            <a:ext cx="3543077" cy="49169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0" y="2276872"/>
            <a:ext cx="3635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 the input stage of the instrumentation amplifier,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764704"/>
            <a:ext cx="44026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Working of Instrumentation Amplifier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-36512" y="1484784"/>
            <a:ext cx="9180512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4488" indent="-34448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potential at node A is the input voltage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Hence the potential at node B is also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from the virtual ground concept. Thus, the potential at node G is also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4488" indent="-34448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potential at node D is the input voltage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Hence the potential at node C is also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from the virtual ground. Thus, the potential at node H is also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4488" indent="-34448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Ideally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current to the input stage op-amps is zero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Therefore the current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through the resistors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remains the same.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520" y="3430741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Applying Ohm’s law between the nodes E and F,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3934797"/>
            <a:ext cx="552636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I = (V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)/(R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I = (V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)/(2R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  ——————— 1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528" y="502595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Since no current is flowing to the input of the op-amps 1 &amp; 2, the current I between the nodes G and H can be given as,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1680" y="6021288"/>
            <a:ext cx="648072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 = 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————————- 2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764704"/>
            <a:ext cx="440268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Working of Instrumentation Amplifier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12776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5425" indent="-225425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Equating equations 1 and 2,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7664" y="1885474"/>
            <a:ext cx="6336704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)/(2R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=  (V1-V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 = (2R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)(V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 —————— 3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2823319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output of the difference amplifier is given as,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3214717"/>
            <a:ext cx="7110536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 = (R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 (V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Therefore, (V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 =  (R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)V</a:t>
            </a:r>
            <a:r>
              <a:rPr lang="pt-BR" sz="2000" b="1" baseline="-25000" dirty="0" smtClean="0">
                <a:latin typeface="Times New Roman" pitchFamily="18" charset="0"/>
                <a:cs typeface="Times New Roman" pitchFamily="18" charset="0"/>
              </a:rPr>
              <a:t>out 	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—————— 4</a:t>
            </a:r>
            <a:endParaRPr lang="pt-BR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4150821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Substituting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o1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o2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value in the equation 3, we get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95736" y="4653136"/>
            <a:ext cx="45720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(R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)V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 = (2R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)(V1-V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endParaRPr lang="pt-BR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i.e. V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 = (R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/R2){(2R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}(V1-V</a:t>
            </a:r>
            <a:r>
              <a:rPr lang="pt-BR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520" y="5757063"/>
            <a:ext cx="889248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30238" indent="-630238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above equation gives the output voltage of an instrumentation amplifier. </a:t>
            </a:r>
          </a:p>
          <a:p>
            <a:pPr marL="630238" indent="-630238">
              <a:buFont typeface="Wingdings" pitchFamily="2" charset="2"/>
              <a:buChar char="v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630238" indent="-630238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overall gain of the amplifier is given by the term (R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/R2){(2R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+R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)/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}.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80728"/>
            <a:ext cx="9144000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09588" indent="-509588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Note: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09588" indent="-50958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overall voltage gain of an instrumentation amplifier can be controlled by adjusting the value of resistor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09588" indent="-509588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common mode signal attenuation for the instrumentation amplifier is provided by the difference amplifier.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19948"/>
            <a:ext cx="9144000" cy="40934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Advantages of Three Op-amp Instrumentation Amplifier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of a three op-amp instrumentation amplifier circuit can be easily varied and controlled by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adjusting the value of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 smtClean="0"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without changing the circuit structure.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gain of the amplifier depends only on the external resistors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used. Hence, it is easy to set the gain accurately by choosing the resistor values carefully.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input impedance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the instrumentation amplifier is dependent on 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non-inverting amplifier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circuits in the input stage. The input impedance of a non-inverting amplifier is very high.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output impedance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the instrumentation amplifier is the output impedance of the difference amplifier, which is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very low.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CMRR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of the op-amp 3 is very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almost all of the common mode signal will be rejected.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30774"/>
            <a:ext cx="9144000" cy="3477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Difference between Operational Amplifier and Instrumentation Amplifier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key differences between the operational amplifier and instrumentation amplifier include the following.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operational amplifier (op-amp)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one kind of an integrated circuit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instrumentation amplifier is one type of differential amplifier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Instrumentation amplifier can be built with three operational amplifiers.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differential amplifier can be built with a single operational amplifier.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output voltage of difference amplifier gets affected because of the mismatch resistors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Instrumentation amplifier offers gain with a single resistor of its primary phase which does not need a resistor matching.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12776"/>
            <a:ext cx="472238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Transducer Bridge Instrumentation Amplifier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Instrumentation Amplifier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83768" y="764704"/>
            <a:ext cx="4715009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Application of Instrumentation Amplifier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9144000" cy="422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9552" y="6444044"/>
            <a:ext cx="85324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Ref.: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https://www.electronicshub.org/instrumentation-amplifier-basics-applications/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703578" cy="454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02370" y="5624373"/>
            <a:ext cx="69847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Produces a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voltage output which is directly proportional to the input voltage’s rate-of-change with respect to time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0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43886"/>
            <a:ext cx="380803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Assume it is Ideal Op-Amp, hence,</a:t>
            </a:r>
          </a:p>
          <a:p>
            <a:pPr marL="354013" indent="-354013" algn="just"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Current into the terminals are Zero</a:t>
            </a:r>
          </a:p>
          <a:p>
            <a:pPr marL="354013" indent="-354013" algn="just">
              <a:buFont typeface="Arial" pitchFamily="34" charset="0"/>
              <a:buChar char="•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Input differential Voltage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6" y="2870227"/>
            <a:ext cx="860363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Since the node voltage of the operational amplifier at its inverting input terminal is zero, the current, i flowing through the capacitor will be given as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op-amp gain eq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57732"/>
            <a:ext cx="3622937" cy="823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234" y="4725144"/>
            <a:ext cx="858021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The charge on the capacitor equals Capacitance times Voltage across the capacitor</a:t>
            </a:r>
          </a:p>
        </p:txBody>
      </p:sp>
      <p:pic>
        <p:nvPicPr>
          <p:cNvPr id="3076" name="Picture 4" descr="capacitor cha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37" y="5373216"/>
            <a:ext cx="2084743" cy="468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366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96" y="980728"/>
            <a:ext cx="397705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Thus the rate of change of this charge is:</a:t>
            </a:r>
          </a:p>
        </p:txBody>
      </p:sp>
      <p:pic>
        <p:nvPicPr>
          <p:cNvPr id="4098" name="Picture 2" descr="capacitor rate of chan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2160240" cy="8100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6512" y="2267580"/>
            <a:ext cx="352654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but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the capacitor current,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 descr="op-amp differentiator capacitor cur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706298" cy="1584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598" y="4221088"/>
            <a:ext cx="69665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from which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ideal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voltage output for the op-amp differentiator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2" name="Picture 6" descr="op-amp differentiator equ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61" y="4864152"/>
            <a:ext cx="3610687" cy="9361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3528" y="5932558"/>
            <a:ext cx="856895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Vout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constant –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Rƒ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*C times the derivative of the input voltage Vin with respect to time. The minus sign (–) indicates a 180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phase shift because the input signal is connected to the inverting input terminal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88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359" y="2420888"/>
            <a:ext cx="8757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Instead of single power supply,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resistive divider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Diodes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of Potentiometer and Diodes.</a:t>
            </a:r>
          </a:p>
        </p:txBody>
      </p:sp>
    </p:spTree>
    <p:extLst>
      <p:ext uri="{BB962C8B-B14F-4D97-AF65-F5344CB8AC3E}">
        <p14:creationId xmlns="" xmlns:p14="http://schemas.microsoft.com/office/powerpoint/2010/main" val="1868178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6" descr="op-amp differentiator eq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59381"/>
            <a:ext cx="2602575" cy="6747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898248"/>
            <a:ext cx="5965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Taking Laplace Transform for the above and substitute s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jɷ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4458"/>
          <a:stretch/>
        </p:blipFill>
        <p:spPr bwMode="auto">
          <a:xfrm>
            <a:off x="2473494" y="2420888"/>
            <a:ext cx="4219575" cy="676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00" y="4437113"/>
            <a:ext cx="1431365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301209"/>
            <a:ext cx="33575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118" y="5949280"/>
            <a:ext cx="9144521" cy="424265"/>
            <a:chOff x="6118" y="5949280"/>
            <a:chExt cx="9756603" cy="424265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" y="5949280"/>
              <a:ext cx="8532440" cy="424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8558" y="6046732"/>
              <a:ext cx="1224163" cy="3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 descr="Frequency Response of Ideal Differentia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" y="3402154"/>
            <a:ext cx="2607514" cy="23861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4680520" cy="8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34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3888" y="755412"/>
            <a:ext cx="130035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Drawbacks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128194"/>
            <a:ext cx="9117134" cy="2169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Disadvantages of Ideal Differentiator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gain of the differentiator increases as frequency increases. Thus at some high frequency, the differentiator may become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unstable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break into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oscillations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Also, the input impedance decreases as frequency increases. This makes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very much sensitive to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noise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9" name="Picture 11" descr="Frequency Response of Ideal Differenti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23" y="3419912"/>
            <a:ext cx="3757085" cy="3438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255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Differentiator (Differentiator Amplifier)</a:t>
            </a:r>
            <a:endParaRPr lang="en-US" altLang="ko-KR" sz="3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3888" y="1084094"/>
            <a:ext cx="131324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Waveforms</a:t>
            </a:r>
          </a:p>
        </p:txBody>
      </p:sp>
      <p:pic>
        <p:nvPicPr>
          <p:cNvPr id="5122" name="Picture 2" descr="op-amp differentiator output volt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31161"/>
            <a:ext cx="4003504" cy="52199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electronicshub.org/wp-content/uploads/2015/01/Input-and-output-waveforms-of-differenti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23447"/>
            <a:ext cx="3810000" cy="3895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98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916832"/>
            <a:ext cx="7228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order to eliminate the </a:t>
            </a:r>
          </a:p>
          <a:p>
            <a:pPr marL="854075" indent="-388938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Instability and </a:t>
            </a:r>
          </a:p>
          <a:p>
            <a:pPr marL="854075" indent="-388938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frequency noise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 the basic Differentiator, the Practical Differentiator has existence.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84" y="1048486"/>
            <a:ext cx="9090620" cy="547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</p:spTree>
    <p:extLst>
      <p:ext uri="{BB962C8B-B14F-4D97-AF65-F5344CB8AC3E}">
        <p14:creationId xmlns="" xmlns:p14="http://schemas.microsoft.com/office/powerpoint/2010/main" val="6454625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80728"/>
            <a:ext cx="5388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above circuit is similar to Non-Inverting Amplifier,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/Z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------ (1)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0565" y="1268760"/>
            <a:ext cx="2243435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Remember: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Laplace Transform of,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8925" indent="-288925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  = R</a:t>
            </a:r>
          </a:p>
          <a:p>
            <a:pPr marL="288925" indent="-288925">
              <a:buFont typeface="Wingdings" pitchFamily="2" charset="2"/>
              <a:buChar char="Ø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1844824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diagram,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Parallel Combination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Z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Series Combination of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560" y="2996952"/>
            <a:ext cx="5647700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||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/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+(1/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		------ (2)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/ (1+sR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 ------ (3)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933056"/>
            <a:ext cx="572464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+ (1/sC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 = (1+R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s)/sC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------ (4)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53136"/>
            <a:ext cx="348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(3) and (4) in eqn. (1), we get,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5301208"/>
            <a:ext cx="6901458" cy="1439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8036004" y="5877272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------ (5)	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24744"/>
            <a:ext cx="38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in eqn. (5), we get,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844824"/>
            <a:ext cx="3076575" cy="100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508104" y="21328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 (6)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452" y="3356992"/>
            <a:ext cx="426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s = j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2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in eqn. (6), we get,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933056"/>
            <a:ext cx="5278785" cy="15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524328" y="43651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------ (7)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5373217"/>
            <a:ext cx="3203848" cy="50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68760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Substituting the values of frequencies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, the gain A is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46" y="1772816"/>
            <a:ext cx="299912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355160" cy="539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-27384"/>
            <a:ext cx="736275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Practical Differentiator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24744"/>
            <a:ext cx="5386539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the above frequency response, </a:t>
            </a:r>
          </a:p>
          <a:p>
            <a:pPr marL="749300" indent="-284163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 &lt;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the gain A is increasing at 20dB/decade.</a:t>
            </a:r>
          </a:p>
          <a:p>
            <a:pPr marL="749300" indent="-284163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 &gt;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the gain A is decreasing at 20dB/decade.</a:t>
            </a:r>
          </a:p>
          <a:p>
            <a:pPr marL="1663700" lvl="3" indent="-292100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due to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592" y="2708920"/>
            <a:ext cx="693010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a good differentiator,</a:t>
            </a:r>
          </a:p>
          <a:p>
            <a:pPr marL="792163" indent="-342900">
              <a:buFont typeface="+mj-lt"/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unity gain-bandwidth of op-amp in Open loop.</a:t>
            </a:r>
            <a:endParaRPr lang="en-US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792163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 &gt;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4149080"/>
            <a:ext cx="633670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If,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then it becomes basic Differentiator.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41167"/>
            <a:ext cx="9174486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</TotalTime>
  <Words>5850</Words>
  <Application>Microsoft Office PowerPoint</Application>
  <PresentationFormat>On-screen Show (4:3)</PresentationFormat>
  <Paragraphs>962</Paragraphs>
  <Slides>169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1" baseType="lpstr">
      <vt:lpstr>Office Theme</vt:lpstr>
      <vt:lpstr>Photo Editor 사진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Inverter and Scale Changer</vt:lpstr>
      <vt:lpstr>Summing Amplifier (Inverting)</vt:lpstr>
      <vt:lpstr>Summing Amplifier (Inverting)</vt:lpstr>
      <vt:lpstr>Summing Amplifier (Inverting)</vt:lpstr>
      <vt:lpstr>Summing Amplifier (Inverting)</vt:lpstr>
      <vt:lpstr>Summing Amplifier (Inverting)</vt:lpstr>
      <vt:lpstr>Summing Amplifier (Non - Inverting)</vt:lpstr>
      <vt:lpstr>Summing Amplifier (Non - Inverting)</vt:lpstr>
      <vt:lpstr>Summing Amplifier (Non - Inverting)</vt:lpstr>
      <vt:lpstr>Summing Amplifier (Non - Inverting)</vt:lpstr>
      <vt:lpstr>Subtractor</vt:lpstr>
      <vt:lpstr>Subtractor</vt:lpstr>
      <vt:lpstr>Adder - Subtractor</vt:lpstr>
      <vt:lpstr>Adder - Subtractor</vt:lpstr>
      <vt:lpstr>Adder - Subtractor</vt:lpstr>
      <vt:lpstr>Adder - Subtractor</vt:lpstr>
      <vt:lpstr>Adder - Subtractor</vt:lpstr>
      <vt:lpstr>Adder - Subtractor</vt:lpstr>
      <vt:lpstr>Instrumentation Amplifier</vt:lpstr>
      <vt:lpstr>Instrumentation Amplifier</vt:lpstr>
      <vt:lpstr>Instrumentation Amplifier</vt:lpstr>
      <vt:lpstr>Instrumentation Amplifier</vt:lpstr>
      <vt:lpstr>Instrumentation Amplifier</vt:lpstr>
      <vt:lpstr>Instrumentation Amplifier</vt:lpstr>
      <vt:lpstr>Instrumentation Amplifier</vt:lpstr>
      <vt:lpstr>Instrumentation Amplifier</vt:lpstr>
      <vt:lpstr>Instrumentation Amplifier</vt:lpstr>
      <vt:lpstr>Differentiator (Differentiator Amplifier)</vt:lpstr>
      <vt:lpstr>Differentiator (Differentiator Amplifier)</vt:lpstr>
      <vt:lpstr>Differentiator (Differentiator Amplifier)</vt:lpstr>
      <vt:lpstr>Differentiator (Differentiator Amplifier)</vt:lpstr>
      <vt:lpstr>Differentiator (Differentiator Amplifier)</vt:lpstr>
      <vt:lpstr>Differentiator (Differentiator Amplifier)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Practical Differentiator</vt:lpstr>
      <vt:lpstr>Integrator</vt:lpstr>
      <vt:lpstr>Integrator</vt:lpstr>
      <vt:lpstr>Integrator</vt:lpstr>
      <vt:lpstr>Integrator</vt:lpstr>
      <vt:lpstr>Integrator</vt:lpstr>
      <vt:lpstr>Practical Integrator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Practical Integrator (Lossy)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Slide 129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Active Filters</vt:lpstr>
      <vt:lpstr>Slide 169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985</cp:revision>
  <dcterms:created xsi:type="dcterms:W3CDTF">2020-08-04T06:32:17Z</dcterms:created>
  <dcterms:modified xsi:type="dcterms:W3CDTF">2020-08-31T22:48:27Z</dcterms:modified>
</cp:coreProperties>
</file>